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67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-13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nice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65F268D-F0DF-4B31-AB71-9763B934D6AE}" type="datetimeFigureOut">
              <a:rPr lang="cs-CZ" smtClean="0"/>
              <a:t>29.10.2023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583FE68-85D3-4A64-9CB6-6147C8EFA03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5F268D-F0DF-4B31-AB71-9763B934D6AE}" type="datetimeFigureOut">
              <a:rPr lang="cs-CZ" smtClean="0"/>
              <a:t>29.10.2023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83FE68-85D3-4A64-9CB6-6147C8EFA03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5F268D-F0DF-4B31-AB71-9763B934D6AE}" type="datetimeFigureOut">
              <a:rPr lang="cs-CZ" smtClean="0"/>
              <a:t>29.10.2023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83FE68-85D3-4A64-9CB6-6147C8EFA03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5F268D-F0DF-4B31-AB71-9763B934D6AE}" type="datetimeFigureOut">
              <a:rPr lang="cs-CZ" smtClean="0"/>
              <a:t>29.10.2023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83FE68-85D3-4A64-9CB6-6147C8EFA03C}" type="slidenum">
              <a:rPr lang="cs-CZ" smtClean="0"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5F268D-F0DF-4B31-AB71-9763B934D6AE}" type="datetimeFigureOut">
              <a:rPr lang="cs-CZ" smtClean="0"/>
              <a:t>29.10.2023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83FE68-85D3-4A64-9CB6-6147C8EFA03C}" type="slidenum">
              <a:rPr lang="cs-CZ" smtClean="0"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5F268D-F0DF-4B31-AB71-9763B934D6AE}" type="datetimeFigureOut">
              <a:rPr lang="cs-CZ" smtClean="0"/>
              <a:t>29.10.2023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83FE68-85D3-4A64-9CB6-6147C8EFA03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5F268D-F0DF-4B31-AB71-9763B934D6AE}" type="datetimeFigureOut">
              <a:rPr lang="cs-CZ" smtClean="0"/>
              <a:t>29.10.2023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83FE68-85D3-4A64-9CB6-6147C8EFA03C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5F268D-F0DF-4B31-AB71-9763B934D6AE}" type="datetimeFigureOut">
              <a:rPr lang="cs-CZ" smtClean="0"/>
              <a:t>29.10.2023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83FE68-85D3-4A64-9CB6-6147C8EFA03C}" type="slidenum">
              <a:rPr lang="cs-CZ" smtClean="0"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5F268D-F0DF-4B31-AB71-9763B934D6AE}" type="datetimeFigureOut">
              <a:rPr lang="cs-CZ" smtClean="0"/>
              <a:t>29.10.2023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83FE68-85D3-4A64-9CB6-6147C8EFA03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65F268D-F0DF-4B31-AB71-9763B934D6AE}" type="datetimeFigureOut">
              <a:rPr lang="cs-CZ" smtClean="0"/>
              <a:t>29.10.2023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83FE68-85D3-4A64-9CB6-6147C8EFA03C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65F268D-F0DF-4B31-AB71-9763B934D6AE}" type="datetimeFigureOut">
              <a:rPr lang="cs-CZ" smtClean="0"/>
              <a:t>29.10.2023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583FE68-85D3-4A64-9CB6-6147C8EFA03C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nice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nice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65F268D-F0DF-4B31-AB71-9763B934D6AE}" type="datetimeFigureOut">
              <a:rPr lang="cs-CZ" smtClean="0"/>
              <a:t>29.10.2023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583FE68-85D3-4A64-9CB6-6147C8EFA03C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633267"/>
          </a:xfrm>
        </p:spPr>
        <p:txBody>
          <a:bodyPr>
            <a:normAutofit fontScale="70000" lnSpcReduction="20000"/>
          </a:bodyPr>
          <a:lstStyle/>
          <a:p>
            <a:pPr marL="110160" indent="0" algn="ctr">
              <a:lnSpc>
                <a:spcPct val="100000"/>
              </a:lnSpc>
              <a:spcBef>
                <a:spcPts val="400"/>
              </a:spcBef>
              <a:buNone/>
            </a:pPr>
            <a:endParaRPr lang="cs-CZ" sz="40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Lucida Sans Unicode"/>
            </a:endParaRPr>
          </a:p>
          <a:p>
            <a:pPr marL="110160" indent="0" algn="ctr">
              <a:lnSpc>
                <a:spcPct val="100000"/>
              </a:lnSpc>
              <a:spcBef>
                <a:spcPts val="400"/>
              </a:spcBef>
              <a:buNone/>
            </a:pPr>
            <a:r>
              <a:rPr lang="cs-CZ" sz="40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Jiří Novák¹, Elena Nutterová² </a:t>
            </a:r>
          </a:p>
          <a:p>
            <a:pPr marL="365760" indent="-255600" algn="ctr">
              <a:lnSpc>
                <a:spcPct val="100000"/>
              </a:lnSpc>
              <a:spcBef>
                <a:spcPts val="400"/>
              </a:spcBef>
            </a:pPr>
            <a:endParaRPr lang="cs-CZ" sz="40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Lucida Sans Unicode"/>
            </a:endParaRPr>
          </a:p>
          <a:p>
            <a:pPr marL="110160" indent="0" algn="ctr">
              <a:lnSpc>
                <a:spcPct val="100000"/>
              </a:lnSpc>
              <a:spcBef>
                <a:spcPts val="400"/>
              </a:spcBef>
              <a:buNone/>
            </a:pPr>
            <a:r>
              <a:rPr lang="cs-CZ" sz="21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¹Centrum klinické imunologie, Nemocnice České Budějovice, a.s.</a:t>
            </a:r>
          </a:p>
          <a:p>
            <a:pPr marL="110160" indent="0" algn="ctr">
              <a:lnSpc>
                <a:spcPct val="100000"/>
              </a:lnSpc>
              <a:spcBef>
                <a:spcPts val="400"/>
              </a:spcBef>
              <a:buNone/>
            </a:pPr>
            <a:r>
              <a:rPr lang="cs-CZ" sz="21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²Oční klinika JL, V Hůrkách 10 Praha 5</a:t>
            </a:r>
          </a:p>
          <a:p>
            <a:pPr marL="365760" indent="-255600" algn="ctr">
              <a:lnSpc>
                <a:spcPct val="100000"/>
              </a:lnSpc>
              <a:spcBef>
                <a:spcPts val="400"/>
              </a:spcBef>
            </a:pPr>
            <a:endParaRPr lang="cs-CZ" sz="40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Lucida Sans Unicode"/>
            </a:endParaRPr>
          </a:p>
          <a:p>
            <a:pPr marL="110160" indent="0" algn="ctr">
              <a:lnSpc>
                <a:spcPct val="100000"/>
              </a:lnSpc>
              <a:spcBef>
                <a:spcPts val="400"/>
              </a:spcBef>
              <a:buNone/>
            </a:pPr>
            <a:r>
              <a:rPr lang="cs-CZ" sz="3800" b="0" i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XXVIII. KONGRES SLOVENSKEJ OFTALMOLOGICKEJ SPOLOČNOSTI</a:t>
            </a:r>
          </a:p>
          <a:p>
            <a:pPr marL="110160" indent="0" algn="ctr">
              <a:lnSpc>
                <a:spcPct val="100000"/>
              </a:lnSpc>
              <a:spcBef>
                <a:spcPts val="400"/>
              </a:spcBef>
              <a:buNone/>
            </a:pPr>
            <a:endParaRPr lang="cs-CZ" sz="3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Lucida Sans Unicode"/>
            </a:endParaRPr>
          </a:p>
          <a:p>
            <a:pPr marL="110160" indent="0" algn="ctr">
              <a:lnSpc>
                <a:spcPct val="100000"/>
              </a:lnSpc>
              <a:spcBef>
                <a:spcPts val="400"/>
              </a:spcBef>
              <a:buNone/>
            </a:pPr>
            <a:r>
              <a:rPr lang="cs-CZ" sz="2400" b="0" i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19. – 21. </a:t>
            </a:r>
            <a:r>
              <a:rPr lang="cs-CZ" sz="2400" i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října</a:t>
            </a:r>
            <a:r>
              <a:rPr lang="cs-CZ" sz="2400" b="0" i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 2023 Vysoké Tatry</a:t>
            </a:r>
            <a:endParaRPr lang="cs-CZ" sz="40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Lucida Sans Unicode"/>
            </a:endParaRPr>
          </a:p>
          <a:p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0223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strike="noStrike" spc="-1" dirty="0" smtClean="0">
                <a:solidFill>
                  <a:srgbClr val="464646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
</a:t>
            </a:r>
            <a:br>
              <a:rPr lang="cs-CZ" b="1" strike="noStrike" spc="-1" dirty="0" smtClean="0">
                <a:solidFill>
                  <a:srgbClr val="464646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</a:br>
            <a:r>
              <a:rPr lang="cs-CZ" b="1" strike="noStrike" spc="-1" dirty="0" smtClean="0">
                <a:solidFill>
                  <a:srgbClr val="464646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/>
            </a:r>
            <a:br>
              <a:rPr lang="cs-CZ" b="1" strike="noStrike" spc="-1" dirty="0" smtClean="0">
                <a:solidFill>
                  <a:srgbClr val="464646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</a:br>
            <a:r>
              <a:rPr lang="cs-CZ" sz="3600" b="1" strike="noStrike" spc="-1" dirty="0" err="1" smtClean="0">
                <a:uFill>
                  <a:solidFill>
                    <a:srgbClr val="FFFFFF"/>
                  </a:solidFill>
                </a:uFill>
                <a:latin typeface="Lucida Sans Unicode"/>
              </a:rPr>
              <a:t>Susac</a:t>
            </a:r>
            <a:r>
              <a:rPr lang="cs-CZ" sz="3600" b="1" strike="noStrike" spc="-1" dirty="0" smtClean="0">
                <a:uFill>
                  <a:solidFill>
                    <a:srgbClr val="FFFFFF"/>
                  </a:solidFill>
                </a:uFill>
                <a:latin typeface="Lucida Sans Unicode"/>
              </a:rPr>
              <a:t> </a:t>
            </a:r>
            <a:r>
              <a:rPr lang="cs-CZ" sz="3600" b="1" strike="noStrike" spc="-1" dirty="0" err="1" smtClean="0">
                <a:uFill>
                  <a:solidFill>
                    <a:srgbClr val="FFFFFF"/>
                  </a:solidFill>
                </a:uFill>
                <a:latin typeface="Lucida Sans Unicode"/>
              </a:rPr>
              <a:t>like</a:t>
            </a:r>
            <a:r>
              <a:rPr lang="cs-CZ" sz="3600" b="1" strike="noStrike" spc="-1" dirty="0" smtClean="0">
                <a:uFill>
                  <a:solidFill>
                    <a:srgbClr val="FFFFFF"/>
                  </a:solidFill>
                </a:uFill>
                <a:latin typeface="Lucida Sans Unicode"/>
              </a:rPr>
              <a:t> syndrom/SICRET syndrom</a:t>
            </a: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/>
            </a:r>
            <a:b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</a:br>
            <a:endParaRPr lang="cs-CZ" dirty="0"/>
          </a:p>
        </p:txBody>
      </p:sp>
      <p:pic>
        <p:nvPicPr>
          <p:cNvPr id="6" name="Picture 3"/>
          <p:cNvPicPr/>
          <p:nvPr/>
        </p:nvPicPr>
        <p:blipFill>
          <a:blip r:embed="rId2"/>
          <a:stretch/>
        </p:blipFill>
        <p:spPr>
          <a:xfrm>
            <a:off x="6851880" y="5904360"/>
            <a:ext cx="2291760" cy="953280"/>
          </a:xfrm>
          <a:prstGeom prst="rect">
            <a:avLst/>
          </a:prstGeom>
          <a:ln w="9360">
            <a:noFill/>
          </a:ln>
        </p:spPr>
      </p:pic>
    </p:spTree>
    <p:extLst>
      <p:ext uri="{BB962C8B-B14F-4D97-AF65-F5344CB8AC3E}">
        <p14:creationId xmlns:p14="http://schemas.microsoft.com/office/powerpoint/2010/main" val="1350321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endParaRPr lang="cs-CZ" sz="2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Lucida Sans Unicode"/>
            </a:endParaRP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cs-CZ" sz="28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antiidiotypové</a:t>
            </a:r>
            <a:r>
              <a:rPr lang="cs-CZ" sz="2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 protilátky (fyziologicky v těle vznikají protilátky proti protilátkám). Funkce neznámá, uvažuje se o </a:t>
            </a:r>
            <a:r>
              <a:rPr lang="cs-CZ" sz="28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spolupodílu</a:t>
            </a:r>
            <a:r>
              <a:rPr lang="cs-CZ" sz="2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 na </a:t>
            </a:r>
            <a:r>
              <a:rPr lang="cs-CZ" sz="28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postcovidovém</a:t>
            </a:r>
            <a:r>
              <a:rPr lang="cs-CZ" sz="2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 syndromu nebo vzácnějších chronických komplikací u predisponovaných jedinců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/>
              <a:t>Hypotéza II</a:t>
            </a:r>
            <a:endParaRPr lang="cs-CZ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/>
        </p:blipFill>
        <p:spPr>
          <a:xfrm>
            <a:off x="6851880" y="5904360"/>
            <a:ext cx="2291760" cy="953280"/>
          </a:xfrm>
          <a:prstGeom prst="rect">
            <a:avLst/>
          </a:prstGeom>
          <a:ln w="9360">
            <a:noFill/>
          </a:ln>
        </p:spPr>
      </p:pic>
    </p:spTree>
    <p:extLst>
      <p:ext uri="{BB962C8B-B14F-4D97-AF65-F5344CB8AC3E}">
        <p14:creationId xmlns:p14="http://schemas.microsoft.com/office/powerpoint/2010/main" val="3465904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cs-CZ" b="1" strike="noStrike" spc="-1" dirty="0" err="1" smtClean="0">
                <a:uFill>
                  <a:solidFill>
                    <a:srgbClr val="FFFFFF"/>
                  </a:solidFill>
                </a:uFill>
                <a:latin typeface="Lucida Sans Unicode"/>
              </a:rPr>
              <a:t>Antibody</a:t>
            </a:r>
            <a:r>
              <a:rPr lang="cs-CZ" b="1" strike="noStrike" spc="-1" dirty="0" smtClean="0">
                <a:uFill>
                  <a:solidFill>
                    <a:srgbClr val="FFFFFF"/>
                  </a:solidFill>
                </a:uFill>
                <a:latin typeface="Lucida Sans Unicode"/>
              </a:rPr>
              <a:t> </a:t>
            </a:r>
            <a:r>
              <a:rPr lang="cs-CZ" b="1" strike="noStrike" spc="-1" dirty="0" err="1" smtClean="0">
                <a:uFill>
                  <a:solidFill>
                    <a:srgbClr val="FFFFFF"/>
                  </a:solidFill>
                </a:uFill>
                <a:latin typeface="Lucida Sans Unicode"/>
              </a:rPr>
              <a:t>dependent</a:t>
            </a:r>
            <a:r>
              <a:rPr lang="cs-CZ" b="1" strike="noStrike" spc="-1" dirty="0" smtClean="0">
                <a:uFill>
                  <a:solidFill>
                    <a:srgbClr val="FFFFFF"/>
                  </a:solidFill>
                </a:uFill>
                <a:latin typeface="Lucida Sans Unicode"/>
              </a:rPr>
              <a:t> </a:t>
            </a:r>
            <a:r>
              <a:rPr lang="cs-CZ" b="1" strike="noStrike" spc="-1" dirty="0" err="1" smtClean="0">
                <a:uFill>
                  <a:solidFill>
                    <a:srgbClr val="FFFFFF"/>
                  </a:solidFill>
                </a:uFill>
                <a:latin typeface="Lucida Sans Unicode"/>
              </a:rPr>
              <a:t>enhancement</a:t>
            </a:r>
            <a:r>
              <a:rPr lang="cs-CZ" b="1" strike="noStrike" spc="-1" dirty="0" smtClean="0">
                <a:uFill>
                  <a:solidFill>
                    <a:srgbClr val="FFFFFF"/>
                  </a:solidFill>
                </a:uFill>
                <a:latin typeface="Lucida Sans Unicode"/>
              </a:rPr>
              <a:t> (ADE) fenomén</a:t>
            </a:r>
          </a:p>
          <a:p>
            <a:endParaRPr lang="cs-CZ" b="1" spc="-1" dirty="0">
              <a:solidFill>
                <a:srgbClr val="464646"/>
              </a:solidFill>
              <a:uFill>
                <a:solidFill>
                  <a:srgbClr val="FFFFFF"/>
                </a:solidFill>
              </a:uFill>
              <a:latin typeface="Lucida Sans Unicode"/>
            </a:endParaRP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nastává, když protilátky vytvořené během imunitní reakce (po </a:t>
            </a:r>
            <a:r>
              <a:rPr lang="cs-CZ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infek</a:t>
            </a:r>
            <a:r>
              <a:rPr lang="cs-CZ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tu</a:t>
            </a:r>
            <a:r>
              <a:rPr lang="cs-CZ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/vakcinaci)</a:t>
            </a: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rozpoznávají patogen a vážou se na něj, ale nejsou schopny zabránit infekci. Místo toho tyto protilátky fungují jako „trojský kůň“, což umožňuje patogenu dostat se do buněk a zhoršit imunitní odpověď nebo vyvolat rozvoj imunopatologické reakce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/>
              <a:t>Hypotéza III</a:t>
            </a:r>
            <a:endParaRPr lang="cs-CZ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/>
        </p:blipFill>
        <p:spPr>
          <a:xfrm>
            <a:off x="6851880" y="5904360"/>
            <a:ext cx="2291760" cy="953280"/>
          </a:xfrm>
          <a:prstGeom prst="rect">
            <a:avLst/>
          </a:prstGeom>
          <a:ln w="9360">
            <a:noFill/>
          </a:ln>
        </p:spPr>
      </p:pic>
    </p:spTree>
    <p:extLst>
      <p:ext uri="{BB962C8B-B14F-4D97-AF65-F5344CB8AC3E}">
        <p14:creationId xmlns:p14="http://schemas.microsoft.com/office/powerpoint/2010/main" val="402115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</a:t>
            </a:r>
            <a:r>
              <a:rPr lang="cs-CZ" dirty="0" smtClean="0"/>
              <a:t>acient nadále ve sledování Centra klinické imunologie ve spolupráci s cévním neurologem</a:t>
            </a:r>
          </a:p>
          <a:p>
            <a:pPr marL="109728" indent="0">
              <a:buNone/>
            </a:pPr>
            <a:endParaRPr lang="cs-CZ" dirty="0" smtClean="0"/>
          </a:p>
          <a:p>
            <a:pPr marL="109728" indent="0">
              <a:buNone/>
            </a:pPr>
            <a:endParaRPr lang="cs-CZ" dirty="0" smtClean="0"/>
          </a:p>
          <a:p>
            <a:r>
              <a:rPr lang="cs-CZ" dirty="0" err="1" smtClean="0"/>
              <a:t>endotheliopatie</a:t>
            </a:r>
            <a:r>
              <a:rPr lang="cs-CZ" dirty="0" smtClean="0"/>
              <a:t> (jednoznačně prokázána při </a:t>
            </a:r>
            <a:r>
              <a:rPr lang="cs-CZ" dirty="0" err="1" smtClean="0"/>
              <a:t>usg</a:t>
            </a:r>
            <a:r>
              <a:rPr lang="cs-CZ" dirty="0" smtClean="0"/>
              <a:t> vyšetření tepen) je pro pacienta významně rizikovým faktorem pro srdečně-cévní onemocnění</a:t>
            </a:r>
          </a:p>
          <a:p>
            <a:pPr marL="109728" indent="0">
              <a:buNone/>
            </a:pPr>
            <a:endParaRPr lang="cs-CZ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Závěr I.</a:t>
            </a:r>
            <a:endParaRPr lang="cs-CZ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/>
        </p:blipFill>
        <p:spPr>
          <a:xfrm>
            <a:off x="6851880" y="13122"/>
            <a:ext cx="2291760" cy="953280"/>
          </a:xfrm>
          <a:prstGeom prst="rect">
            <a:avLst/>
          </a:prstGeom>
          <a:ln w="9360">
            <a:noFill/>
          </a:ln>
        </p:spPr>
      </p:pic>
    </p:spTree>
    <p:extLst>
      <p:ext uri="{BB962C8B-B14F-4D97-AF65-F5344CB8AC3E}">
        <p14:creationId xmlns:p14="http://schemas.microsoft.com/office/powerpoint/2010/main" val="4191846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trvalá </a:t>
            </a:r>
            <a:r>
              <a:rPr lang="cs-CZ" dirty="0" err="1"/>
              <a:t>antiagregační</a:t>
            </a:r>
            <a:r>
              <a:rPr lang="cs-CZ" dirty="0"/>
              <a:t> terapie </a:t>
            </a:r>
            <a:r>
              <a:rPr lang="cs-CZ" sz="2400" dirty="0"/>
              <a:t>(ASA 100mg/denně)</a:t>
            </a:r>
          </a:p>
          <a:p>
            <a:endParaRPr lang="cs-CZ" dirty="0" smtClean="0"/>
          </a:p>
          <a:p>
            <a:r>
              <a:rPr lang="cs-CZ" dirty="0" smtClean="0"/>
              <a:t>strategie </a:t>
            </a:r>
            <a:r>
              <a:rPr lang="cs-CZ" dirty="0" err="1" smtClean="0"/>
              <a:t>watch</a:t>
            </a:r>
            <a:r>
              <a:rPr lang="cs-CZ" dirty="0" smtClean="0"/>
              <a:t> and </a:t>
            </a:r>
            <a:r>
              <a:rPr lang="cs-CZ" dirty="0" err="1" smtClean="0"/>
              <a:t>wait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aktivní/cílený opakovaný </a:t>
            </a:r>
            <a:r>
              <a:rPr lang="cs-CZ" dirty="0" err="1" smtClean="0"/>
              <a:t>screening</a:t>
            </a:r>
            <a:r>
              <a:rPr lang="cs-CZ" dirty="0" smtClean="0"/>
              <a:t> dalších rizikových faktorů </a:t>
            </a:r>
            <a:r>
              <a:rPr lang="cs-CZ" sz="2400" dirty="0" smtClean="0"/>
              <a:t>(</a:t>
            </a:r>
            <a:r>
              <a:rPr lang="cs-CZ" sz="2400" dirty="0" err="1" smtClean="0"/>
              <a:t>dyslipidémie</a:t>
            </a:r>
            <a:r>
              <a:rPr lang="cs-CZ" sz="2400" dirty="0" smtClean="0"/>
              <a:t>, hyperglykémie, hypertenzní nemoc, obezita..)</a:t>
            </a:r>
          </a:p>
          <a:p>
            <a:endParaRPr lang="cs-CZ" dirty="0"/>
          </a:p>
          <a:p>
            <a:r>
              <a:rPr lang="cs-CZ" dirty="0" smtClean="0"/>
              <a:t>mezioborová spolupráce </a:t>
            </a:r>
            <a:r>
              <a:rPr lang="cs-CZ" sz="2400" dirty="0" smtClean="0"/>
              <a:t>(neurolog, oftalmolog, kardiolog..)</a:t>
            </a:r>
            <a:endParaRPr lang="cs-CZ" sz="24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Závěr II.</a:t>
            </a:r>
            <a:endParaRPr lang="cs-CZ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/>
        </p:blipFill>
        <p:spPr>
          <a:xfrm>
            <a:off x="6851880" y="5904360"/>
            <a:ext cx="2291760" cy="953280"/>
          </a:xfrm>
          <a:prstGeom prst="rect">
            <a:avLst/>
          </a:prstGeom>
          <a:ln w="9360">
            <a:noFill/>
          </a:ln>
        </p:spPr>
      </p:pic>
    </p:spTree>
    <p:extLst>
      <p:ext uri="{BB962C8B-B14F-4D97-AF65-F5344CB8AC3E}">
        <p14:creationId xmlns:p14="http://schemas.microsoft.com/office/powerpoint/2010/main" val="161091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pPr marL="109728" indent="0">
              <a:buNone/>
            </a:pP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v případě dotazů jsem k dispozici na mailu: novak.jiri@nemcb.cz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Závěr III.</a:t>
            </a:r>
            <a:endParaRPr lang="cs-CZ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/>
        </p:blipFill>
        <p:spPr>
          <a:xfrm>
            <a:off x="6851880" y="5904360"/>
            <a:ext cx="2291760" cy="953280"/>
          </a:xfrm>
          <a:prstGeom prst="rect">
            <a:avLst/>
          </a:prstGeom>
          <a:ln w="9360">
            <a:noFill/>
          </a:ln>
        </p:spPr>
      </p:pic>
    </p:spTree>
    <p:extLst>
      <p:ext uri="{BB962C8B-B14F-4D97-AF65-F5344CB8AC3E}">
        <p14:creationId xmlns:p14="http://schemas.microsoft.com/office/powerpoint/2010/main" val="1358341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4"/>
          <p:cNvPicPr>
            <a:picLocks noGrp="1"/>
          </p:cNvPicPr>
          <p:nvPr>
            <p:ph idx="1"/>
          </p:nvPr>
        </p:nvPicPr>
        <p:blipFill>
          <a:blip r:embed="rId2"/>
          <a:stretch/>
        </p:blipFill>
        <p:spPr>
          <a:xfrm rot="5400000">
            <a:off x="2309019" y="1481138"/>
            <a:ext cx="4525962" cy="4525962"/>
          </a:xfrm>
          <a:prstGeom prst="rect">
            <a:avLst/>
          </a:prstGeom>
          <a:ln>
            <a:noFill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Děkuji za pozornost!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78690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00000"/>
              </a:lnSpc>
              <a:spcBef>
                <a:spcPts val="400"/>
              </a:spcBef>
            </a:pPr>
            <a:endParaRPr lang="cs-CZ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Lucida Sans Unicode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Clr>
                <a:schemeClr val="tx1"/>
              </a:buClr>
            </a:pP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pravidelný dárce krve </a:t>
            </a:r>
            <a:r>
              <a:rPr lang="cs-CZ" sz="29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(hodnoty krevní tlaku doposud ve fyziologických hodnotách), </a:t>
            </a:r>
            <a:r>
              <a:rPr lang="cs-CZ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pigmentární</a:t>
            </a: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 glaukom</a:t>
            </a: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lang="cs-CZ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Lucida Sans Unicode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Clr>
                <a:schemeClr val="tx1"/>
              </a:buClr>
            </a:pP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přelom zima/jaro 2021- náhlé zalehnutí pravého ucha, recentní </a:t>
            </a:r>
            <a:r>
              <a:rPr lang="cs-CZ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infekt</a:t>
            </a: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 nepředcházel (nicméně koncem roku 2020 prodělal COVID-19 infekci), vyšetřen ORL lékařem, diagnostikována </a:t>
            </a:r>
            <a:r>
              <a:rPr lang="cs-CZ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surdita</a:t>
            </a: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 vpravo, kortikoterapie (startovací dávka 40mg </a:t>
            </a:r>
            <a:r>
              <a:rPr lang="cs-CZ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prednisonu</a:t>
            </a: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/den)</a:t>
            </a: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lang="cs-CZ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Lucida Sans Unicode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Clr>
                <a:schemeClr val="tx1"/>
              </a:buClr>
            </a:pP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v čase stav progredoval (únava, podrážděnost, neklid, „pálení“ očí), při kontrole u PL opakovaně vysoké hodnoty krevního tlaku, zahájena antihypertenzní terapie</a:t>
            </a:r>
            <a:endParaRPr lang="cs-CZ" sz="20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Lucida Sans Unicode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lang="cs-CZ" sz="20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Lucida Sans Unicode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Clr>
                <a:schemeClr val="tx1"/>
              </a:buClr>
            </a:pP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rozvoj bolestí hlavy v okcipitální krajině tísnivého charakteru, ataky trvající až 6 hodin i v noci</a:t>
            </a:r>
            <a:endParaRPr lang="cs-CZ" sz="20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Lucida Sans Unicode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lang="cs-CZ" sz="20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Lucida Sans Unicode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Clr>
                <a:schemeClr val="tx1"/>
              </a:buClr>
            </a:pP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při oftalmologických kontrolách zvyšování NOT, změny terapie</a:t>
            </a:r>
            <a:endParaRPr lang="cs-CZ" sz="20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Lucida Sans Unicode"/>
            </a:endParaRP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cs-CZ" b="1" strike="noStrike" spc="-1" dirty="0" smtClean="0">
                <a:solidFill>
                  <a:srgbClr val="464646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/>
            </a:r>
            <a:br>
              <a:rPr lang="cs-CZ" b="1" strike="noStrike" spc="-1" dirty="0" smtClean="0">
                <a:solidFill>
                  <a:srgbClr val="464646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</a:br>
            <a:r>
              <a:rPr lang="cs-CZ" b="1" strike="noStrike" spc="-1" dirty="0" smtClean="0">
                <a:uFill>
                  <a:solidFill>
                    <a:srgbClr val="FFFFFF"/>
                  </a:solidFill>
                </a:uFill>
                <a:latin typeface="Lucida Sans Unicode"/>
              </a:rPr>
              <a:t>M.J., 46 let</a:t>
            </a:r>
            <a:r>
              <a:rPr lang="cs-CZ" sz="20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/>
            </a:r>
            <a:br>
              <a:rPr lang="cs-CZ" sz="20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</a:br>
            <a:endParaRPr lang="cs-CZ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/>
        </p:blipFill>
        <p:spPr>
          <a:xfrm>
            <a:off x="6852240" y="5904720"/>
            <a:ext cx="2291760" cy="953280"/>
          </a:xfrm>
          <a:prstGeom prst="rect">
            <a:avLst/>
          </a:prstGeom>
          <a:ln w="9360">
            <a:noFill/>
          </a:ln>
        </p:spPr>
      </p:pic>
    </p:spTree>
    <p:extLst>
      <p:ext uri="{BB962C8B-B14F-4D97-AF65-F5344CB8AC3E}">
        <p14:creationId xmlns:p14="http://schemas.microsoft.com/office/powerpoint/2010/main" val="1989821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70000" lnSpcReduction="20000"/>
          </a:bodyPr>
          <a:lstStyle/>
          <a:p>
            <a:pPr marL="567360" indent="-457200">
              <a:spcBef>
                <a:spcPts val="400"/>
              </a:spcBef>
              <a:buClr>
                <a:schemeClr val="tx1"/>
              </a:buClr>
              <a:buSzPct val="68000"/>
            </a:pPr>
            <a:endParaRPr lang="cs-CZ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Lucida Sans Unicode"/>
            </a:endParaRPr>
          </a:p>
          <a:p>
            <a:pPr marL="567360" indent="-457200">
              <a:spcBef>
                <a:spcPts val="400"/>
              </a:spcBef>
              <a:buClr>
                <a:schemeClr val="tx1"/>
              </a:buClr>
              <a:buSzPct val="68000"/>
            </a:pP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sekundární etiologie hypertenzní nemoci neprokázána </a:t>
            </a:r>
          </a:p>
          <a:p>
            <a:pPr marL="567360" indent="-457200">
              <a:spcBef>
                <a:spcPts val="400"/>
              </a:spcBef>
              <a:buClr>
                <a:schemeClr val="tx1"/>
              </a:buClr>
              <a:buSzPct val="68000"/>
            </a:pPr>
            <a:endParaRPr lang="cs-CZ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Lucida Sans Unicode"/>
            </a:endParaRPr>
          </a:p>
          <a:p>
            <a:pPr marL="567360" indent="-457200">
              <a:spcBef>
                <a:spcPts val="400"/>
              </a:spcBef>
              <a:buClr>
                <a:schemeClr val="tx1"/>
              </a:buClr>
              <a:buSzPct val="68000"/>
            </a:pP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MR mozku (po měsíci kortikoterapie a NSAID) + vyšetření </a:t>
            </a:r>
            <a:r>
              <a:rPr lang="cs-CZ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likvoru</a:t>
            </a: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 s fyziologickými nálezy. VEP- symetrická porucha vedení zrakovou dráhou. Kontrolní MR mozku s odstupem včetně angiografie bez nálezu</a:t>
            </a:r>
          </a:p>
          <a:p>
            <a:pPr marL="567360" indent="-457200">
              <a:spcBef>
                <a:spcPts val="400"/>
              </a:spcBef>
              <a:buClr>
                <a:schemeClr val="tx1"/>
              </a:buClr>
              <a:buSzPct val="68000"/>
            </a:pPr>
            <a:endParaRPr lang="cs-CZ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Lucida Sans Unicode"/>
            </a:endParaRPr>
          </a:p>
          <a:p>
            <a:pPr marL="567360" indent="-457200">
              <a:spcBef>
                <a:spcPts val="400"/>
              </a:spcBef>
              <a:buClr>
                <a:schemeClr val="tx1"/>
              </a:buClr>
              <a:buSzPct val="68000"/>
            </a:pP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v laboratorních testech hraničně pozitivní autoprotilátky, jež mohou souviset s poruchou </a:t>
            </a:r>
            <a:r>
              <a:rPr lang="cs-CZ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endothelu</a:t>
            </a: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 (AECA, anti-C1q, c-ANCA-NIF)</a:t>
            </a:r>
          </a:p>
          <a:p>
            <a:pPr marL="567360" indent="-457200">
              <a:spcBef>
                <a:spcPts val="400"/>
              </a:spcBef>
              <a:buClr>
                <a:schemeClr val="tx1"/>
              </a:buClr>
              <a:buSzPct val="68000"/>
            </a:pPr>
            <a:endParaRPr lang="cs-CZ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Lucida Sans Unicode"/>
            </a:endParaRPr>
          </a:p>
          <a:p>
            <a:pPr marL="567360" indent="-457200">
              <a:spcBef>
                <a:spcPts val="400"/>
              </a:spcBef>
              <a:buClr>
                <a:schemeClr val="tx1"/>
              </a:buClr>
              <a:buSzPct val="68000"/>
            </a:pPr>
            <a:r>
              <a:rPr lang="cs-CZ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trombofilní</a:t>
            </a: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 mutace negativní, </a:t>
            </a:r>
            <a:r>
              <a:rPr lang="cs-CZ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hemokoagulace</a:t>
            </a: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 bez známek </a:t>
            </a:r>
            <a:r>
              <a:rPr lang="cs-CZ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trombogeneze</a:t>
            </a: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, fosfolipid-dependentní </a:t>
            </a:r>
            <a:r>
              <a:rPr lang="cs-CZ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markery</a:t>
            </a: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 koagulace  bez prodloužení, lupus </a:t>
            </a:r>
            <a:r>
              <a:rPr lang="cs-CZ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antikoagulans</a:t>
            </a: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 negativní, </a:t>
            </a:r>
          </a:p>
          <a:p>
            <a:pPr marL="110160" indent="0">
              <a:spcBef>
                <a:spcPts val="400"/>
              </a:spcBef>
              <a:buClr>
                <a:schemeClr val="tx1"/>
              </a:buClr>
              <a:buSzPct val="68000"/>
              <a:buNone/>
            </a:pPr>
            <a:r>
              <a:rPr lang="cs-CZ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      </a:t>
            </a: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v hemokoagulačních faktorech izolovaně zvýšená hladina       </a:t>
            </a:r>
          </a:p>
          <a:p>
            <a:pPr marL="110160" indent="0">
              <a:spcBef>
                <a:spcPts val="400"/>
              </a:spcBef>
              <a:buClr>
                <a:schemeClr val="tx1"/>
              </a:buClr>
              <a:buSzPct val="68000"/>
              <a:buNone/>
            </a:pPr>
            <a:r>
              <a:rPr lang="cs-CZ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 </a:t>
            </a:r>
            <a:r>
              <a:rPr lang="cs-CZ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     </a:t>
            </a: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faktoru VIII (je s nízkým rizikem tromboembolických příhod)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/>
              <a:t>Vyšetřování</a:t>
            </a:r>
            <a:endParaRPr lang="cs-CZ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/>
        </p:blipFill>
        <p:spPr>
          <a:xfrm>
            <a:off x="6851880" y="5904360"/>
            <a:ext cx="2291760" cy="953280"/>
          </a:xfrm>
          <a:prstGeom prst="rect">
            <a:avLst/>
          </a:prstGeom>
          <a:ln w="9360">
            <a:noFill/>
          </a:ln>
        </p:spPr>
      </p:pic>
    </p:spTree>
    <p:extLst>
      <p:ext uri="{BB962C8B-B14F-4D97-AF65-F5344CB8AC3E}">
        <p14:creationId xmlns:p14="http://schemas.microsoft.com/office/powerpoint/2010/main" val="418540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55000" lnSpcReduction="20000"/>
          </a:bodyPr>
          <a:lstStyle/>
          <a:p>
            <a:pPr marL="567360" indent="-457200">
              <a:lnSpc>
                <a:spcPct val="100000"/>
              </a:lnSpc>
              <a:spcBef>
                <a:spcPts val="400"/>
              </a:spcBef>
              <a:buClr>
                <a:schemeClr val="tx1"/>
              </a:buClr>
              <a:buSzPct val="68000"/>
            </a:pPr>
            <a:endParaRPr lang="cs-CZ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Lucida Sans Unicode"/>
            </a:endParaRPr>
          </a:p>
          <a:p>
            <a:pPr marL="567360" indent="-457200">
              <a:lnSpc>
                <a:spcPct val="100000"/>
              </a:lnSpc>
              <a:spcBef>
                <a:spcPts val="400"/>
              </a:spcBef>
              <a:buClr>
                <a:schemeClr val="tx1"/>
              </a:buClr>
              <a:buSzPct val="68000"/>
            </a:pP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dle klinických symptomů a laboratorních nálezů je možno uvažovat u pacienta o „autoimunitní“ </a:t>
            </a:r>
            <a:r>
              <a:rPr lang="cs-CZ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endotheliopatii</a:t>
            </a: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 na podkladě vs. sekundárně indukované </a:t>
            </a:r>
            <a:r>
              <a:rPr lang="cs-CZ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endothelové</a:t>
            </a: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 dysfunkci po prodělané COVID-19 infekci koncem roku 2020</a:t>
            </a:r>
          </a:p>
          <a:p>
            <a:pPr marL="567360" indent="-457200">
              <a:lnSpc>
                <a:spcPct val="100000"/>
              </a:lnSpc>
              <a:spcBef>
                <a:spcPts val="400"/>
              </a:spcBef>
              <a:buClr>
                <a:schemeClr val="tx1"/>
              </a:buClr>
              <a:buSzPct val="68000"/>
            </a:pPr>
            <a:endParaRPr lang="cs-CZ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Lucida Sans Unicode"/>
            </a:endParaRPr>
          </a:p>
          <a:p>
            <a:pPr marL="567360" indent="-457200">
              <a:lnSpc>
                <a:spcPct val="100000"/>
              </a:lnSpc>
              <a:spcBef>
                <a:spcPts val="400"/>
              </a:spcBef>
              <a:buClr>
                <a:schemeClr val="tx1"/>
              </a:buClr>
              <a:buSzPct val="68000"/>
            </a:pP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v laboratorních testech jsou opakovaně pozitivní autoprotilátky, jež mohou souviset s poruchou </a:t>
            </a:r>
            <a:r>
              <a:rPr lang="cs-CZ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endothelu</a:t>
            </a: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 (AECA, ANCA, C1q)</a:t>
            </a:r>
            <a:endParaRPr lang="cs-CZ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Lucida Sans Unicode"/>
            </a:endParaRPr>
          </a:p>
          <a:p>
            <a:pPr marL="567360" indent="-457200">
              <a:lnSpc>
                <a:spcPct val="100000"/>
              </a:lnSpc>
              <a:spcBef>
                <a:spcPts val="400"/>
              </a:spcBef>
              <a:buClr>
                <a:schemeClr val="tx1"/>
              </a:buClr>
              <a:buSzPct val="68000"/>
            </a:pPr>
            <a:endParaRPr lang="cs-CZ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Lucida Sans Unicode"/>
            </a:endParaRPr>
          </a:p>
          <a:p>
            <a:pPr marL="567360" indent="-457200">
              <a:lnSpc>
                <a:spcPct val="100000"/>
              </a:lnSpc>
              <a:spcBef>
                <a:spcPts val="400"/>
              </a:spcBef>
              <a:buClr>
                <a:schemeClr val="tx1"/>
              </a:buClr>
              <a:buSzPct val="68000"/>
            </a:pP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výsledky provedených zobrazovacích vyšetření byly bez specifického nálezu, avšak pacient užíval středně vysokou dávku kortikoidů v kombinaci s NSAID (</a:t>
            </a:r>
            <a:r>
              <a:rPr lang="cs-CZ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indometacin</a:t>
            </a: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) a výsledky mohly být modifikovány</a:t>
            </a:r>
          </a:p>
          <a:p>
            <a:pPr marL="567360" indent="-457200">
              <a:lnSpc>
                <a:spcPct val="100000"/>
              </a:lnSpc>
              <a:spcBef>
                <a:spcPts val="400"/>
              </a:spcBef>
              <a:buClr>
                <a:schemeClr val="tx1"/>
              </a:buClr>
              <a:buSzPct val="68000"/>
            </a:pPr>
            <a:endParaRPr lang="cs-CZ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Lucida Sans Unicode"/>
            </a:endParaRPr>
          </a:p>
          <a:p>
            <a:pPr marL="567360" indent="-457200">
              <a:lnSpc>
                <a:spcPct val="100000"/>
              </a:lnSpc>
              <a:spcBef>
                <a:spcPts val="400"/>
              </a:spcBef>
              <a:buClr>
                <a:schemeClr val="tx1"/>
              </a:buClr>
              <a:buSzPct val="68000"/>
            </a:pP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vzestup nitroočního tlaku lze částečně vysvětlit kortikoterapií</a:t>
            </a:r>
          </a:p>
          <a:p>
            <a:pPr marL="567360" indent="-457200">
              <a:lnSpc>
                <a:spcPct val="100000"/>
              </a:lnSpc>
              <a:spcBef>
                <a:spcPts val="400"/>
              </a:spcBef>
              <a:buClr>
                <a:schemeClr val="tx1"/>
              </a:buClr>
              <a:buSzPct val="68000"/>
            </a:pPr>
            <a:endParaRPr lang="cs-CZ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Lucida Sans Unicode"/>
            </a:endParaRPr>
          </a:p>
          <a:p>
            <a:pPr marL="567360" indent="-457200">
              <a:lnSpc>
                <a:spcPct val="100000"/>
              </a:lnSpc>
              <a:spcBef>
                <a:spcPts val="400"/>
              </a:spcBef>
              <a:buClr>
                <a:schemeClr val="tx1"/>
              </a:buClr>
              <a:buSzPct val="68000"/>
            </a:pPr>
            <a:r>
              <a:rPr lang="cs-CZ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triggerem</a:t>
            </a: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 vysokých hodnot krevního tlaku mohla být </a:t>
            </a:r>
            <a:r>
              <a:rPr lang="cs-CZ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endothelová</a:t>
            </a: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 dysfunkce v terénu </a:t>
            </a:r>
            <a:r>
              <a:rPr lang="cs-CZ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preexistujícího</a:t>
            </a: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 metabolického syndromu + kortikoterapie</a:t>
            </a:r>
          </a:p>
          <a:p>
            <a:pPr marL="567360" indent="-457200">
              <a:lnSpc>
                <a:spcPct val="100000"/>
              </a:lnSpc>
              <a:spcBef>
                <a:spcPts val="400"/>
              </a:spcBef>
              <a:buClr>
                <a:schemeClr val="tx1"/>
              </a:buClr>
              <a:buSzPct val="68000"/>
            </a:pPr>
            <a:endParaRPr lang="cs-CZ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Lucida Sans Unicode"/>
            </a:endParaRPr>
          </a:p>
          <a:p>
            <a:pPr marL="567360" indent="-457200">
              <a:lnSpc>
                <a:spcPct val="100000"/>
              </a:lnSpc>
              <a:spcBef>
                <a:spcPts val="400"/>
              </a:spcBef>
              <a:buClr>
                <a:schemeClr val="tx1"/>
              </a:buClr>
              <a:buSzPct val="68000"/>
            </a:pP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teoreticky by se mohlo jednat o vrozenou „lehkou“ formu trombotické </a:t>
            </a:r>
            <a:r>
              <a:rPr lang="cs-CZ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mikroangiopatie</a:t>
            </a: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 (TTP)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/>
              <a:t>Rozvaha</a:t>
            </a:r>
            <a:endParaRPr lang="cs-CZ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/>
        </p:blipFill>
        <p:spPr>
          <a:xfrm>
            <a:off x="6851880" y="5904360"/>
            <a:ext cx="2291760" cy="953280"/>
          </a:xfrm>
          <a:prstGeom prst="rect">
            <a:avLst/>
          </a:prstGeom>
          <a:ln w="9360">
            <a:noFill/>
          </a:ln>
        </p:spPr>
      </p:pic>
    </p:spTree>
    <p:extLst>
      <p:ext uri="{BB962C8B-B14F-4D97-AF65-F5344CB8AC3E}">
        <p14:creationId xmlns:p14="http://schemas.microsoft.com/office/powerpoint/2010/main" val="3466565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70000" lnSpcReduction="20000"/>
          </a:bodyPr>
          <a:lstStyle/>
          <a:p>
            <a:pPr marL="110160" indent="0">
              <a:spcBef>
                <a:spcPts val="400"/>
              </a:spcBef>
              <a:buClr>
                <a:schemeClr val="tx1"/>
              </a:buClr>
              <a:buSzPct val="68000"/>
              <a:buNone/>
            </a:pPr>
            <a:endParaRPr lang="cs-CZ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Lucida Sans Unicode"/>
            </a:endParaRPr>
          </a:p>
          <a:p>
            <a:pPr marL="567360" indent="-457200">
              <a:spcBef>
                <a:spcPts val="400"/>
              </a:spcBef>
              <a:buClr>
                <a:schemeClr val="tx1"/>
              </a:buClr>
              <a:buSzPct val="68000"/>
              <a:buFont typeface="Wingdings" pitchFamily="2" charset="2"/>
              <a:buChar char="ü"/>
            </a:pP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Sonografické vyšetření EC tepen (11/2021):</a:t>
            </a:r>
            <a:endParaRPr lang="cs-CZ" sz="27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Lucida Sans Unicode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lang="cs-CZ" sz="27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Lucida Sans Unicode"/>
            </a:endParaRPr>
          </a:p>
          <a:p>
            <a:pPr marL="621720" lvl="1" indent="-228240">
              <a:lnSpc>
                <a:spcPct val="100000"/>
              </a:lnSpc>
              <a:spcBef>
                <a:spcPts val="323"/>
              </a:spcBef>
              <a:buClr>
                <a:schemeClr val="tx1"/>
              </a:buClr>
              <a:buFont typeface="Wingdings" charset="2"/>
              <a:buChar char=""/>
            </a:pPr>
            <a:r>
              <a:rPr lang="cs-CZ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vlevo zesílená stěna výstelky v ACC, IMT= 0,86 mm, v bulbu až 0,92 mm, ACI a ACE s IMT kolem 0,6 – 0,7 mm, v temporální tepně zesílení výstelky. Vpravo nález zcela </a:t>
            </a:r>
            <a:r>
              <a:rPr lang="cs-CZ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fyziologický.</a:t>
            </a:r>
            <a:endParaRPr lang="cs-CZ" sz="21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Lucida Sans Unicode"/>
            </a:endParaRPr>
          </a:p>
          <a:p>
            <a:pPr marL="621720" lvl="1" indent="-228240">
              <a:lnSpc>
                <a:spcPct val="100000"/>
              </a:lnSpc>
              <a:spcBef>
                <a:spcPts val="323"/>
              </a:spcBef>
              <a:buClr>
                <a:schemeClr val="tx1"/>
              </a:buClr>
              <a:buFont typeface="Wingdings" charset="2"/>
              <a:buChar char=""/>
            </a:pPr>
            <a:endParaRPr lang="cs-CZ" sz="21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Lucida Sans Unicode"/>
            </a:endParaRPr>
          </a:p>
          <a:p>
            <a:pPr marL="621720" lvl="1" indent="-228240">
              <a:lnSpc>
                <a:spcPct val="100000"/>
              </a:lnSpc>
              <a:spcBef>
                <a:spcPts val="323"/>
              </a:spcBef>
              <a:buClr>
                <a:schemeClr val="tx1"/>
              </a:buClr>
              <a:buFont typeface="Wingdings" charset="2"/>
              <a:buChar char=""/>
            </a:pPr>
            <a:r>
              <a:rPr lang="cs-CZ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závěr</a:t>
            </a:r>
            <a:r>
              <a:rPr lang="cs-CZ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: zesílení výstelky vlevo v karotickém řečišti a v úrovni povrchní temporální tepny podporuje úvahy o </a:t>
            </a:r>
            <a:r>
              <a:rPr lang="cs-CZ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endothelopatii</a:t>
            </a:r>
            <a:r>
              <a:rPr lang="cs-CZ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 (asymetrické</a:t>
            </a:r>
            <a:r>
              <a:rPr lang="cs-CZ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)</a:t>
            </a:r>
          </a:p>
          <a:p>
            <a:pPr marL="393480" lvl="1" indent="0">
              <a:lnSpc>
                <a:spcPct val="100000"/>
              </a:lnSpc>
              <a:spcBef>
                <a:spcPts val="323"/>
              </a:spcBef>
              <a:buClr>
                <a:schemeClr val="tx1"/>
              </a:buClr>
              <a:buNone/>
            </a:pPr>
            <a:endParaRPr lang="cs-CZ" sz="21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Lucida Sans Unicode"/>
            </a:endParaRPr>
          </a:p>
          <a:p>
            <a:pPr>
              <a:buClr>
                <a:schemeClr val="tx1"/>
              </a:buClr>
              <a:buFont typeface="Wingdings" pitchFamily="2" charset="2"/>
              <a:buChar char="ü"/>
            </a:pP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Kontrolní vyšetření (9/2022):</a:t>
            </a:r>
            <a:endParaRPr lang="cs-CZ" sz="27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Lucida Sans Unicode"/>
            </a:endParaRPr>
          </a:p>
          <a:p>
            <a:pPr>
              <a:buFont typeface="Wingdings" pitchFamily="2" charset="2"/>
              <a:buChar char="Ø"/>
            </a:pPr>
            <a:endParaRPr lang="cs-CZ" sz="27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Lucida Sans Unicode"/>
            </a:endParaRPr>
          </a:p>
          <a:p>
            <a:pPr lvl="1">
              <a:buClr>
                <a:schemeClr val="tx1"/>
              </a:buClr>
              <a:buFont typeface="Wingdings" pitchFamily="2" charset="2"/>
              <a:buChar char="§"/>
            </a:pPr>
            <a:r>
              <a:rPr lang="cs-CZ" sz="19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závěr: </a:t>
            </a:r>
            <a:r>
              <a:rPr lang="cs-CZ" sz="19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výrazně nadlimitně zvýšená hodnota </a:t>
            </a:r>
            <a:r>
              <a:rPr lang="cs-CZ" sz="1900" b="1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intimomediální</a:t>
            </a:r>
            <a:r>
              <a:rPr lang="cs-CZ" sz="19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 šíře na obou společných karotidách</a:t>
            </a:r>
            <a:r>
              <a:rPr lang="cs-CZ" sz="19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, jinak cévní nález bez abnormit, cílené vyšetření na obě temporální tepny prokazují jen asymetrii ve prospěch strany levé bez zánětlivých změn v okolí.</a:t>
            </a:r>
          </a:p>
          <a:p>
            <a:pPr marL="457200" lvl="1" indent="0">
              <a:spcBef>
                <a:spcPts val="400"/>
              </a:spcBef>
              <a:buNone/>
            </a:pPr>
            <a:endParaRPr lang="cs-CZ" sz="23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Lucida Sans Unicode"/>
            </a:endParaRPr>
          </a:p>
          <a:p>
            <a:pPr lvl="1">
              <a:spcBef>
                <a:spcPts val="400"/>
              </a:spcBef>
              <a:buClr>
                <a:schemeClr val="tx1"/>
              </a:buClr>
              <a:buFont typeface="Wingdings" pitchFamily="2" charset="2"/>
              <a:buChar char="§"/>
            </a:pPr>
            <a:r>
              <a:rPr lang="cs-CZ" sz="27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IMT silně nadlimitní VLEVO 1,33 mm, VPRAVO 1,12 mm</a:t>
            </a:r>
          </a:p>
          <a:p>
            <a:pPr lvl="1">
              <a:spcBef>
                <a:spcPts val="400"/>
              </a:spcBef>
              <a:buFont typeface="Wingdings" pitchFamily="2" charset="2"/>
              <a:buChar char="§"/>
            </a:pPr>
            <a:endParaRPr lang="cs-CZ" sz="27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Lucida Sans Unicode"/>
            </a:endParaRPr>
          </a:p>
          <a:p>
            <a:pPr lvl="1">
              <a:spcBef>
                <a:spcPts val="400"/>
              </a:spcBef>
              <a:buClr>
                <a:schemeClr val="tx1"/>
              </a:buClr>
              <a:buFont typeface="Wingdings" pitchFamily="2" charset="2"/>
              <a:buChar char="§"/>
            </a:pPr>
            <a:r>
              <a:rPr lang="cs-CZ" sz="27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nejsou přítomny žádné sklerotické změny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cs-CZ" dirty="0" err="1" smtClean="0"/>
              <a:t>Usg</a:t>
            </a:r>
            <a:r>
              <a:rPr lang="cs-CZ" dirty="0" smtClean="0"/>
              <a:t> vyšetření</a:t>
            </a:r>
            <a:endParaRPr lang="cs-CZ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/>
        </p:blipFill>
        <p:spPr>
          <a:xfrm>
            <a:off x="6851880" y="5904360"/>
            <a:ext cx="2291760" cy="953280"/>
          </a:xfrm>
          <a:prstGeom prst="rect">
            <a:avLst/>
          </a:prstGeom>
          <a:ln w="9360">
            <a:noFill/>
          </a:ln>
        </p:spPr>
      </p:pic>
    </p:spTree>
    <p:extLst>
      <p:ext uri="{BB962C8B-B14F-4D97-AF65-F5344CB8AC3E}">
        <p14:creationId xmlns:p14="http://schemas.microsoft.com/office/powerpoint/2010/main" val="3810093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/>
          </a:bodyPr>
          <a:lstStyle/>
          <a:p>
            <a:pPr marL="567360" indent="-457200">
              <a:lnSpc>
                <a:spcPct val="100000"/>
              </a:lnSpc>
              <a:spcBef>
                <a:spcPts val="400"/>
              </a:spcBef>
              <a:buClr>
                <a:schemeClr val="tx1"/>
              </a:buClr>
              <a:buSzPct val="68000"/>
              <a:buFont typeface="Wingdings" pitchFamily="2" charset="2"/>
              <a:buChar char="§"/>
            </a:pPr>
            <a:endParaRPr lang="cs-CZ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Lucida Sans Unicode"/>
            </a:endParaRPr>
          </a:p>
          <a:p>
            <a:pPr marL="567360" indent="-457200">
              <a:lnSpc>
                <a:spcPct val="100000"/>
              </a:lnSpc>
              <a:spcBef>
                <a:spcPts val="400"/>
              </a:spcBef>
              <a:buClr>
                <a:schemeClr val="tx1"/>
              </a:buClr>
              <a:buSzPct val="68000"/>
              <a:buFont typeface="Wingdings" pitchFamily="2" charset="2"/>
              <a:buChar char="§"/>
            </a:pP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krevní hemogram bez modifikace </a:t>
            </a:r>
          </a:p>
          <a:p>
            <a:pPr marL="567360" indent="-457200">
              <a:lnSpc>
                <a:spcPct val="100000"/>
              </a:lnSpc>
              <a:spcBef>
                <a:spcPts val="400"/>
              </a:spcBef>
              <a:buClr>
                <a:schemeClr val="tx1"/>
              </a:buClr>
              <a:buSzPct val="68000"/>
              <a:buFont typeface="Wingdings" pitchFamily="2" charset="2"/>
              <a:buChar char="§"/>
            </a:pPr>
            <a:endParaRPr lang="cs-CZ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Lucida Sans Unicode"/>
            </a:endParaRPr>
          </a:p>
          <a:p>
            <a:pPr marL="567360" indent="-457200">
              <a:lnSpc>
                <a:spcPct val="100000"/>
              </a:lnSpc>
              <a:spcBef>
                <a:spcPts val="400"/>
              </a:spcBef>
              <a:buClr>
                <a:schemeClr val="tx1"/>
              </a:buClr>
              <a:buSzPct val="68000"/>
              <a:buFont typeface="Wingdings" pitchFamily="2" charset="2"/>
              <a:buChar char="§"/>
            </a:pPr>
            <a:r>
              <a:rPr lang="cs-CZ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b</a:t>
            </a: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iochemické parametry v referenčních intervalech (CRP, ALT, AST, GGT, LDH)</a:t>
            </a:r>
          </a:p>
          <a:p>
            <a:pPr marL="567360" indent="-457200">
              <a:lnSpc>
                <a:spcPct val="100000"/>
              </a:lnSpc>
              <a:spcBef>
                <a:spcPts val="400"/>
              </a:spcBef>
              <a:buClr>
                <a:schemeClr val="tx1"/>
              </a:buClr>
              <a:buSzPct val="68000"/>
              <a:buFont typeface="Wingdings" pitchFamily="2" charset="2"/>
              <a:buChar char="§"/>
            </a:pPr>
            <a:endParaRPr lang="cs-CZ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Lucida Sans Unicode"/>
            </a:endParaRPr>
          </a:p>
          <a:p>
            <a:pPr marL="567360" indent="-457200">
              <a:lnSpc>
                <a:spcPct val="100000"/>
              </a:lnSpc>
              <a:spcBef>
                <a:spcPts val="400"/>
              </a:spcBef>
              <a:buClr>
                <a:schemeClr val="tx1"/>
              </a:buClr>
              <a:buSzPct val="68000"/>
              <a:buFont typeface="Wingdings" pitchFamily="2" charset="2"/>
              <a:buChar char="§"/>
            </a:pPr>
            <a:r>
              <a:rPr lang="cs-CZ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hemokoagulace</a:t>
            </a: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 bez známek aktivace, fosfolipid-dependentní </a:t>
            </a:r>
            <a:r>
              <a:rPr lang="cs-CZ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markery</a:t>
            </a: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 koagulace bez prodloužení, lupus </a:t>
            </a:r>
            <a:r>
              <a:rPr lang="cs-CZ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antikoagulans</a:t>
            </a: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 negativní</a:t>
            </a:r>
          </a:p>
          <a:p>
            <a:pPr marL="567360" indent="-457200">
              <a:lnSpc>
                <a:spcPct val="100000"/>
              </a:lnSpc>
              <a:spcBef>
                <a:spcPts val="400"/>
              </a:spcBef>
              <a:buClr>
                <a:schemeClr val="tx1"/>
              </a:buClr>
              <a:buSzPct val="68000"/>
              <a:buFont typeface="Wingdings" pitchFamily="2" charset="2"/>
              <a:buChar char="§"/>
            </a:pPr>
            <a:endParaRPr lang="cs-CZ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Lucida Sans Unicode"/>
            </a:endParaRPr>
          </a:p>
          <a:p>
            <a:pPr marL="567360" indent="-457200">
              <a:lnSpc>
                <a:spcPct val="100000"/>
              </a:lnSpc>
              <a:spcBef>
                <a:spcPts val="400"/>
              </a:spcBef>
              <a:buClr>
                <a:schemeClr val="tx1"/>
              </a:buClr>
              <a:buSzPct val="68000"/>
              <a:buFont typeface="Wingdings" pitchFamily="2" charset="2"/>
              <a:buChar char="§"/>
            </a:pPr>
            <a:r>
              <a:rPr lang="cs-CZ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antifosfolipidové</a:t>
            </a: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 autoprotilátky negativní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cs-CZ" b="1" strike="noStrike" spc="-1" dirty="0" smtClean="0">
                <a:solidFill>
                  <a:srgbClr val="464646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/>
            </a:r>
            <a:br>
              <a:rPr lang="cs-CZ" b="1" strike="noStrike" spc="-1" dirty="0" smtClean="0">
                <a:solidFill>
                  <a:srgbClr val="464646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</a:br>
            <a:r>
              <a:rPr lang="cs-CZ" b="1" strike="noStrike" spc="-1" dirty="0" smtClean="0">
                <a:uFill>
                  <a:solidFill>
                    <a:srgbClr val="FFFFFF"/>
                  </a:solidFill>
                </a:uFill>
                <a:latin typeface="Lucida Sans Unicode"/>
              </a:rPr>
              <a:t>Krevní odběry při atace</a:t>
            </a:r>
            <a:r>
              <a:rPr lang="cs-CZ" sz="20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/>
            </a:r>
            <a:br>
              <a:rPr lang="cs-CZ" sz="20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</a:br>
            <a:endParaRPr lang="cs-CZ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/>
        </p:blipFill>
        <p:spPr>
          <a:xfrm>
            <a:off x="6851880" y="5904360"/>
            <a:ext cx="2291760" cy="953280"/>
          </a:xfrm>
          <a:prstGeom prst="rect">
            <a:avLst/>
          </a:prstGeom>
          <a:ln w="9360">
            <a:noFill/>
          </a:ln>
        </p:spPr>
      </p:pic>
    </p:spTree>
    <p:extLst>
      <p:ext uri="{BB962C8B-B14F-4D97-AF65-F5344CB8AC3E}">
        <p14:creationId xmlns:p14="http://schemas.microsoft.com/office/powerpoint/2010/main" val="3131220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10000"/>
          </a:bodyPr>
          <a:lstStyle/>
          <a:p>
            <a:pPr marL="567360" indent="-457200">
              <a:lnSpc>
                <a:spcPct val="100000"/>
              </a:lnSpc>
              <a:spcBef>
                <a:spcPts val="400"/>
              </a:spcBef>
              <a:buClr>
                <a:schemeClr val="tx1"/>
              </a:buClr>
              <a:buSzPct val="68000"/>
              <a:buFont typeface="Wingdings" pitchFamily="2" charset="2"/>
              <a:buChar char="§"/>
            </a:pPr>
            <a:endParaRPr lang="cs-CZ" b="1" strike="noStrike" spc="-1" dirty="0" smtClean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Lucida Sans Unicode"/>
            </a:endParaRPr>
          </a:p>
          <a:p>
            <a:pPr marL="567360" indent="-457200">
              <a:lnSpc>
                <a:spcPct val="100000"/>
              </a:lnSpc>
              <a:spcBef>
                <a:spcPts val="400"/>
              </a:spcBef>
              <a:buClr>
                <a:schemeClr val="tx1"/>
              </a:buClr>
              <a:buSzPct val="68000"/>
              <a:buFont typeface="Wingdings" pitchFamily="2" charset="2"/>
              <a:buChar char="§"/>
            </a:pPr>
            <a:r>
              <a:rPr lang="cs-CZ" b="1" strike="noStrike" spc="-1" dirty="0" err="1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S</a:t>
            </a:r>
            <a:r>
              <a:rPr lang="cs-CZ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mall</a:t>
            </a: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 </a:t>
            </a:r>
            <a:r>
              <a:rPr lang="cs-CZ" b="1" strike="noStrike" spc="-1" dirty="0" err="1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I</a:t>
            </a:r>
            <a:r>
              <a:rPr lang="cs-CZ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nfarctions</a:t>
            </a: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 </a:t>
            </a:r>
            <a:r>
              <a:rPr lang="cs-CZ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of</a:t>
            </a: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 </a:t>
            </a:r>
            <a:r>
              <a:rPr lang="cs-CZ" b="1" strike="noStrike" spc="-1" dirty="0" err="1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C</a:t>
            </a:r>
            <a:r>
              <a:rPr lang="cs-CZ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ochlear</a:t>
            </a: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, </a:t>
            </a:r>
            <a:r>
              <a:rPr lang="cs-CZ" b="1" strike="noStrike" spc="-1" dirty="0" err="1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R</a:t>
            </a:r>
            <a:r>
              <a:rPr lang="cs-CZ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etinal</a:t>
            </a: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 and </a:t>
            </a:r>
            <a:r>
              <a:rPr lang="cs-CZ" b="1" strike="noStrike" spc="-1" dirty="0" err="1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E</a:t>
            </a:r>
            <a:r>
              <a:rPr lang="cs-CZ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ncephalic</a:t>
            </a: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 </a:t>
            </a:r>
            <a:r>
              <a:rPr lang="cs-CZ" b="1" strike="noStrike" spc="-1" dirty="0" err="1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T</a:t>
            </a:r>
            <a:r>
              <a:rPr lang="cs-CZ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issue</a:t>
            </a: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) </a:t>
            </a:r>
            <a:r>
              <a:rPr lang="cs-CZ" sz="2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neboli též </a:t>
            </a:r>
            <a:r>
              <a:rPr lang="cs-CZ" sz="22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retinocochleocerebrální</a:t>
            </a:r>
            <a:r>
              <a:rPr lang="cs-CZ" sz="2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 </a:t>
            </a:r>
            <a:r>
              <a:rPr lang="cs-CZ" sz="22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vaskulopatie</a:t>
            </a:r>
            <a:r>
              <a:rPr lang="cs-CZ" sz="2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, </a:t>
            </a:r>
            <a:r>
              <a:rPr lang="cs-CZ" sz="22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Susac</a:t>
            </a:r>
            <a:r>
              <a:rPr lang="cs-CZ" sz="2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 syndrom</a:t>
            </a:r>
            <a:endParaRPr lang="cs-CZ" sz="2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Lucida Sans Unicode"/>
            </a:endParaRPr>
          </a:p>
          <a:p>
            <a:pPr marL="567360" indent="-457200">
              <a:lnSpc>
                <a:spcPct val="100000"/>
              </a:lnSpc>
              <a:spcBef>
                <a:spcPts val="400"/>
              </a:spcBef>
              <a:buClr>
                <a:schemeClr val="tx1"/>
              </a:buClr>
              <a:buSzPct val="68000"/>
              <a:buFont typeface="Wingdings" pitchFamily="2" charset="2"/>
              <a:buChar char="§"/>
            </a:pPr>
            <a:endParaRPr lang="cs-CZ" sz="36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Lucida Sans Unicode"/>
            </a:endParaRPr>
          </a:p>
          <a:p>
            <a:pPr marL="567360" indent="-457200">
              <a:lnSpc>
                <a:spcPct val="100000"/>
              </a:lnSpc>
              <a:spcBef>
                <a:spcPts val="400"/>
              </a:spcBef>
              <a:buClr>
                <a:schemeClr val="tx1"/>
              </a:buClr>
              <a:buSzPct val="68000"/>
              <a:buFont typeface="Wingdings" pitchFamily="2" charset="2"/>
              <a:buChar char="§"/>
            </a:pP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histopatologické nálezy podporují, že se jedná o autoimunitní </a:t>
            </a:r>
            <a:r>
              <a:rPr lang="cs-CZ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mikroangiopatii</a:t>
            </a: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, resp. </a:t>
            </a:r>
            <a:r>
              <a:rPr lang="cs-CZ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endotheliopatii</a:t>
            </a: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 mozkové, sítnicové a kochleární </a:t>
            </a:r>
            <a:r>
              <a:rPr lang="cs-CZ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mikrovaskulatury</a:t>
            </a: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 (</a:t>
            </a:r>
            <a:r>
              <a:rPr lang="cs-CZ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prekapilární</a:t>
            </a: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 arterioly)</a:t>
            </a:r>
            <a:endParaRPr lang="cs-CZ" sz="36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Lucida Sans Unicode"/>
            </a:endParaRPr>
          </a:p>
          <a:p>
            <a:pPr marL="567360" indent="-457200">
              <a:lnSpc>
                <a:spcPct val="100000"/>
              </a:lnSpc>
              <a:spcBef>
                <a:spcPts val="400"/>
              </a:spcBef>
              <a:buClr>
                <a:schemeClr val="tx1"/>
              </a:buClr>
              <a:buSzPct val="68000"/>
              <a:buFont typeface="Wingdings" pitchFamily="2" charset="2"/>
              <a:buChar char="§"/>
            </a:pPr>
            <a:endParaRPr lang="cs-CZ" sz="36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Lucida Sans Unicode"/>
            </a:endParaRPr>
          </a:p>
          <a:p>
            <a:pPr marL="567360" indent="-457200">
              <a:lnSpc>
                <a:spcPct val="100000"/>
              </a:lnSpc>
              <a:spcBef>
                <a:spcPts val="400"/>
              </a:spcBef>
              <a:buClr>
                <a:schemeClr val="tx1"/>
              </a:buClr>
              <a:buSzPct val="68000"/>
              <a:buFont typeface="Wingdings" pitchFamily="2" charset="2"/>
              <a:buChar char="§"/>
            </a:pPr>
            <a:r>
              <a:rPr lang="cs-CZ" sz="3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úvaha o autoimunitní </a:t>
            </a:r>
            <a:r>
              <a:rPr lang="cs-CZ" sz="36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koagulopatii</a:t>
            </a:r>
            <a:r>
              <a:rPr lang="cs-CZ" sz="3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 v rámci </a:t>
            </a:r>
            <a:r>
              <a:rPr lang="cs-CZ" sz="36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antifosfolipidového</a:t>
            </a:r>
            <a:r>
              <a:rPr lang="cs-CZ" sz="3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 syndromu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>
                <a:solidFill>
                  <a:srgbClr val="FF0000"/>
                </a:solidFill>
              </a:rPr>
              <a:t>SICRET</a:t>
            </a:r>
            <a:r>
              <a:rPr lang="cs-CZ" dirty="0" smtClean="0"/>
              <a:t> syndrom</a:t>
            </a:r>
            <a:endParaRPr lang="cs-CZ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/>
        </p:blipFill>
        <p:spPr>
          <a:xfrm>
            <a:off x="6852240" y="0"/>
            <a:ext cx="2291760" cy="953280"/>
          </a:xfrm>
          <a:prstGeom prst="rect">
            <a:avLst/>
          </a:prstGeom>
          <a:ln w="9360">
            <a:noFill/>
          </a:ln>
        </p:spPr>
      </p:pic>
    </p:spTree>
    <p:extLst>
      <p:ext uri="{BB962C8B-B14F-4D97-AF65-F5344CB8AC3E}">
        <p14:creationId xmlns:p14="http://schemas.microsoft.com/office/powerpoint/2010/main" val="115782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67360" indent="-457200">
              <a:lnSpc>
                <a:spcPct val="100000"/>
              </a:lnSpc>
              <a:spcBef>
                <a:spcPts val="400"/>
              </a:spcBef>
              <a:buClr>
                <a:schemeClr val="tx1"/>
              </a:buClr>
              <a:buSzPct val="68000"/>
              <a:buFont typeface="Wingdings" pitchFamily="2" charset="2"/>
              <a:buChar char="§"/>
            </a:pP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prevalence klinických příznaků: mozek  (88-100 %), sítnice (46 %), kochlea (52 %), všechny tři systémy (20 %)</a:t>
            </a:r>
          </a:p>
          <a:p>
            <a:pPr marL="567360" indent="-457200">
              <a:lnSpc>
                <a:spcPct val="100000"/>
              </a:lnSpc>
              <a:spcBef>
                <a:spcPts val="400"/>
              </a:spcBef>
              <a:buClr>
                <a:schemeClr val="tx1"/>
              </a:buClr>
              <a:buSzPct val="68000"/>
              <a:buFont typeface="Wingdings" pitchFamily="2" charset="2"/>
              <a:buChar char="§"/>
            </a:pPr>
            <a:endParaRPr lang="cs-CZ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Lucida Sans Unicode"/>
            </a:endParaRPr>
          </a:p>
          <a:p>
            <a:pPr marL="567360" indent="-457200">
              <a:lnSpc>
                <a:spcPct val="100000"/>
              </a:lnSpc>
              <a:spcBef>
                <a:spcPts val="400"/>
              </a:spcBef>
              <a:buClr>
                <a:schemeClr val="tx1"/>
              </a:buClr>
              <a:buSzPct val="68000"/>
              <a:buFont typeface="Wingdings" pitchFamily="2" charset="2"/>
              <a:buChar char="§"/>
            </a:pPr>
            <a:r>
              <a:rPr lang="cs-CZ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dle diagnostických kritérií děleno do 3 kategorií (suspektní, inkompletní, kompletní)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/>
              <a:t>SICRET syndrom</a:t>
            </a:r>
            <a:endParaRPr lang="cs-CZ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/>
        </p:blipFill>
        <p:spPr>
          <a:xfrm>
            <a:off x="6851880" y="5904360"/>
            <a:ext cx="2291760" cy="953280"/>
          </a:xfrm>
          <a:prstGeom prst="rect">
            <a:avLst/>
          </a:prstGeom>
          <a:ln w="9360">
            <a:noFill/>
          </a:ln>
        </p:spPr>
      </p:pic>
    </p:spTree>
    <p:extLst>
      <p:ext uri="{BB962C8B-B14F-4D97-AF65-F5344CB8AC3E}">
        <p14:creationId xmlns:p14="http://schemas.microsoft.com/office/powerpoint/2010/main" val="1553646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>
            <a:normAutofit fontScale="92500"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cs-CZ" sz="30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v pozadí celé řady případů „</a:t>
            </a:r>
            <a:r>
              <a:rPr lang="cs-CZ" sz="300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postcovidového</a:t>
            </a:r>
            <a:r>
              <a:rPr lang="cs-CZ" sz="30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“ syndromu stojí indukovaná autoimunita, protože jednotlivé </a:t>
            </a:r>
            <a:r>
              <a:rPr lang="cs-CZ" sz="300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spikové</a:t>
            </a:r>
            <a:r>
              <a:rPr lang="cs-CZ" sz="30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 epitopy jsou schopny indukovat zkříženou imunologickou reaktivitu proti potenciálním </a:t>
            </a:r>
            <a:r>
              <a:rPr lang="cs-CZ" sz="300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autoantigenům</a:t>
            </a:r>
            <a:r>
              <a:rPr lang="cs-CZ" sz="30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 prakticky na všech tkání, zejména na CNS. Tyto </a:t>
            </a:r>
            <a:r>
              <a:rPr lang="cs-CZ" sz="300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autoantigeny</a:t>
            </a:r>
            <a:r>
              <a:rPr lang="cs-CZ" sz="30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Lucida Sans Unicode"/>
              </a:rPr>
              <a:t> jsou za fyziologických okolností exprimovány poměrně řídce, ale v důsledku působení interferonů se jejich exprese zvyšuje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/>
              <a:t>Hypotéza I</a:t>
            </a:r>
            <a:endParaRPr lang="cs-CZ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/>
        </p:blipFill>
        <p:spPr>
          <a:xfrm>
            <a:off x="6872314" y="0"/>
            <a:ext cx="2291760" cy="953280"/>
          </a:xfrm>
          <a:prstGeom prst="rect">
            <a:avLst/>
          </a:prstGeom>
          <a:ln w="9360">
            <a:noFill/>
          </a:ln>
        </p:spPr>
      </p:pic>
    </p:spTree>
    <p:extLst>
      <p:ext uri="{BB962C8B-B14F-4D97-AF65-F5344CB8AC3E}">
        <p14:creationId xmlns:p14="http://schemas.microsoft.com/office/powerpoint/2010/main" val="3344953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130</TotalTime>
  <Words>847</Words>
  <Application>Microsoft Office PowerPoint</Application>
  <PresentationFormat>Předvádění na obrazovce (4:3)</PresentationFormat>
  <Paragraphs>108</Paragraphs>
  <Slides>15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Shluk</vt:lpstr>
      <vt:lpstr>
  Susac like syndrom/SICRET syndrom </vt:lpstr>
      <vt:lpstr> M.J., 46 let </vt:lpstr>
      <vt:lpstr>Vyšetřování</vt:lpstr>
      <vt:lpstr>Rozvaha</vt:lpstr>
      <vt:lpstr>Usg vyšetření</vt:lpstr>
      <vt:lpstr> Krevní odběry při atace </vt:lpstr>
      <vt:lpstr>SICRET syndrom</vt:lpstr>
      <vt:lpstr>SICRET syndrom</vt:lpstr>
      <vt:lpstr>Hypotéza I</vt:lpstr>
      <vt:lpstr>Hypotéza II</vt:lpstr>
      <vt:lpstr>Hypotéza III</vt:lpstr>
      <vt:lpstr>Závěr I.</vt:lpstr>
      <vt:lpstr>Závěr II.</vt:lpstr>
      <vt:lpstr>Závěr III.</vt:lpstr>
      <vt:lpstr>Děkuji za pozornost!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Susac like syndrom/SICRET syndrom</dc:title>
  <dc:creator>Uživatel systému Windows</dc:creator>
  <cp:lastModifiedBy>Uživatel systému Windows</cp:lastModifiedBy>
  <cp:revision>13</cp:revision>
  <dcterms:created xsi:type="dcterms:W3CDTF">2023-10-08T12:31:48Z</dcterms:created>
  <dcterms:modified xsi:type="dcterms:W3CDTF">2023-10-29T12:11:08Z</dcterms:modified>
</cp:coreProperties>
</file>